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49" r:id="rId2"/>
    <p:sldId id="350" r:id="rId3"/>
    <p:sldId id="353" r:id="rId4"/>
    <p:sldId id="362" r:id="rId5"/>
    <p:sldId id="355" r:id="rId6"/>
    <p:sldId id="363" r:id="rId7"/>
    <p:sldId id="361" r:id="rId8"/>
  </p:sldIdLst>
  <p:sldSz cx="12192000" cy="6858000"/>
  <p:notesSz cx="6797675" cy="9928225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озділ за промовчанням" id="{0F2569FD-B936-4297-A205-F47359BFA20D}">
          <p14:sldIdLst/>
        </p14:section>
        <p14:section name="Розділ без заголовка" id="{7CFE35C9-467A-4907-B815-6060196FBA18}">
          <p14:sldIdLst>
            <p14:sldId id="349"/>
            <p14:sldId id="350"/>
            <p14:sldId id="353"/>
            <p14:sldId id="362"/>
            <p14:sldId id="355"/>
            <p14:sldId id="363"/>
            <p14:sldId id="361"/>
          </p14:sldIdLst>
        </p14:section>
        <p14:section name="Розділ без заголовка" id="{5AECE445-4ED2-4CE1-8726-8C9E32514211}">
          <p14:sldIdLst/>
        </p14:section>
        <p14:section name="Розділ без заголовка" id="{D88F2438-0751-4670-8F75-39420318C3F9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-tmr" initials="u" lastIdx="2" clrIdx="0">
    <p:extLst>
      <p:ext uri="{19B8F6BF-5375-455C-9EA6-DF929625EA0E}">
        <p15:presenceInfo xmlns:p15="http://schemas.microsoft.com/office/powerpoint/2012/main" userId="user-tm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040404"/>
    <a:srgbClr val="0E344A"/>
    <a:srgbClr val="EAEAE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ітлий стиль 3 –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ітли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Помір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Помірний стиль 3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Світлий стиль 1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ітлий стиль 1 –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Помірний стиль 4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83314" autoAdjust="0"/>
  </p:normalViewPr>
  <p:slideViewPr>
    <p:cSldViewPr snapToGrid="0">
      <p:cViewPr varScale="1">
        <p:scale>
          <a:sx n="86" d="100"/>
          <a:sy n="86" d="100"/>
        </p:scale>
        <p:origin x="47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9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Стовпець1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8AA-4A26-A1D6-218E2389FF15}"/>
              </c:ext>
            </c:extLst>
          </c:dPt>
          <c:dPt>
            <c:idx val="1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8AA-4A26-A1D6-218E2389FF15}"/>
              </c:ext>
            </c:extLst>
          </c:dPt>
          <c:dPt>
            <c:idx val="2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8AA-4A26-A1D6-218E2389FF15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F57-477B-9149-861B13D8577F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AB67-47E3-8699-AE3BFB904D04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73A-40C4-89EF-B7E982247133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ln>
                          <a:noFill/>
                          <a:round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96EE8DE1-CA2E-429C-B0B1-0947FEC63BB1}" type="CATEGORYNAME">
                      <a:rPr lang="ru-RU" sz="1000" baseline="0">
                        <a:ln>
                          <a:noFill/>
                          <a:round/>
                        </a:ln>
                      </a:rPr>
                      <a:pPr>
                        <a:defRPr sz="1000">
                          <a:ln>
                            <a:noFill/>
                            <a:round/>
                          </a:ln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
34%</a:t>
                    </a:r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8AA-4A26-A1D6-218E2389FF15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AA-4A26-A1D6-218E2389FF15}"/>
                </c:ext>
              </c:extLst>
            </c:dLbl>
            <c:dLbl>
              <c:idx val="2"/>
              <c:layout>
                <c:manualLayout>
                  <c:x val="-3.5841509971771281E-3"/>
                  <c:y val="-0.2622458358644804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ln>
                          <a:noFill/>
                          <a:round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Дохід від надання послуг </a:t>
                    </a:r>
                    <a:r>
                      <a:rPr lang="ru-RU" sz="1000" baseline="0" dirty="0" err="1">
                        <a:ln>
                          <a:noFill/>
                          <a:round/>
                        </a:ln>
                      </a:rPr>
                      <a:t>стороннім</a:t>
                    </a:r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 </a:t>
                    </a:r>
                    <a:r>
                      <a:rPr lang="ru-RU" sz="1000" baseline="0" dirty="0" err="1">
                        <a:ln>
                          <a:noFill/>
                          <a:round/>
                        </a:ln>
                      </a:rPr>
                      <a:t>організаціям</a:t>
                    </a:r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
2%</a:t>
                    </a:r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069979842678348"/>
                      <c:h val="0.187425464242570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8AA-4A26-A1D6-218E2389FF15}"/>
                </c:ext>
              </c:extLst>
            </c:dLbl>
            <c:dLbl>
              <c:idx val="3"/>
              <c:layout>
                <c:manualLayout>
                  <c:x val="-0.15501453062791079"/>
                  <c:y val="-3.8658195647742526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67744052108475"/>
                      <c:h val="0.137130739024450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F57-477B-9149-861B13D8577F}"/>
                </c:ext>
              </c:extLst>
            </c:dLbl>
            <c:dLbl>
              <c:idx val="4"/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ln>
                          <a:noFill/>
                          <a:round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867B80FC-7239-426D-8314-0A04EFE2F3FA}" type="CATEGORYNAME">
                      <a:rPr lang="ru-RU" sz="1000" baseline="0" smtClean="0">
                        <a:ln>
                          <a:noFill/>
                          <a:round/>
                        </a:ln>
                      </a:rPr>
                      <a:pPr>
                        <a:defRPr sz="1000">
                          <a:ln>
                            <a:noFill/>
                            <a:round/>
                          </a:ln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
55%</a:t>
                    </a:r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solidFill>
                      <a:schemeClr val="lt1">
                        <a:alpha val="90000"/>
                      </a:schemeClr>
                    </a:solidFill>
                    <a:ln w="12700" cap="flat" cmpd="sng" algn="ctr">
                      <a:solidFill>
                        <a:schemeClr val="accent1"/>
                      </a:solidFill>
                      <a:round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AB67-47E3-8699-AE3BFB904D04}"/>
                </c:ext>
              </c:extLst>
            </c:dLbl>
            <c:dLbl>
              <c:idx val="5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ln>
                          <a:noFill/>
                          <a:round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2D01C651-F041-4D0B-9799-7C6ED2CE2D0C}" type="CATEGORYNAME">
                      <a:rPr lang="ru-RU" sz="1000" baseline="0">
                        <a:ln>
                          <a:noFill/>
                          <a:round/>
                        </a:ln>
                      </a:rPr>
                      <a:pPr>
                        <a:defRPr sz="1000">
                          <a:ln>
                            <a:noFill/>
                            <a:round/>
                          </a:ln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sz="1000" baseline="0" dirty="0">
                        <a:ln>
                          <a:noFill/>
                          <a:round/>
                        </a:ln>
                      </a:rPr>
                      <a:t>
7%</a:t>
                    </a:r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ln>
                        <a:noFill/>
                        <a:round/>
                      </a:ln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73A-40C4-89EF-B7E982247133}"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CB2D3E"/>
                </a:solidFill>
                <a:round/>
              </a:ln>
              <a:effectLst>
                <a:outerShdw blurRad="50800" dist="38100" dir="2700000" algn="tl" rotWithShape="0">
                  <a:srgbClr val="CB2D3E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ln>
                      <a:noFill/>
                      <a:round/>
                    </a:ln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Аркуш1!$A$2:$A$7</c:f>
              <c:strCache>
                <c:ptCount val="6"/>
                <c:pt idx="0">
                  <c:v>Дохід від збирання, перевезення та видалення побутових відходів</c:v>
                </c:pt>
                <c:pt idx="1">
                  <c:v>Дохід від абонентського обслуговування</c:v>
                </c:pt>
                <c:pt idx="2">
                  <c:v>Дохід від надання послуг стороннім організаціям</c:v>
                </c:pt>
                <c:pt idx="3">
                  <c:v>Дохід від реалізація вторинної вировини</c:v>
                </c:pt>
                <c:pt idx="4">
                  <c:v>Фінансова підтримка</c:v>
                </c:pt>
                <c:pt idx="5">
                  <c:v>Інші доходи</c:v>
                </c:pt>
              </c:strCache>
            </c:strRef>
          </c:cat>
          <c:val>
            <c:numRef>
              <c:f>Аркуш1!$B$2:$B$7</c:f>
              <c:numCache>
                <c:formatCode>General</c:formatCode>
                <c:ptCount val="6"/>
                <c:pt idx="0">
                  <c:v>9798.5</c:v>
                </c:pt>
                <c:pt idx="1">
                  <c:v>516.29999999999995</c:v>
                </c:pt>
                <c:pt idx="2">
                  <c:v>501.7</c:v>
                </c:pt>
                <c:pt idx="3">
                  <c:v>42.2</c:v>
                </c:pt>
                <c:pt idx="4">
                  <c:v>16429.900000000001</c:v>
                </c:pt>
                <c:pt idx="5">
                  <c:v>1973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8AA-4A26-A1D6-218E2389FF1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tx2">
            <a:lumMod val="40000"/>
            <a:lumOff val="6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chemeClr val="accent1"/>
                </a:solidFill>
              </a:rPr>
              <a:t>Доходи по ДП «Екосервіс» за 2025 </a:t>
            </a:r>
            <a:r>
              <a:rPr lang="ru-RU" sz="2800" baseline="0" dirty="0">
                <a:solidFill>
                  <a:schemeClr val="accent1"/>
                </a:solidFill>
              </a:rPr>
              <a:t> та план на </a:t>
            </a:r>
            <a:r>
              <a:rPr lang="ru-RU" sz="2800" dirty="0">
                <a:solidFill>
                  <a:schemeClr val="accent1"/>
                </a:solidFill>
              </a:rPr>
              <a:t>2026 </a:t>
            </a:r>
            <a:r>
              <a:rPr lang="ru-RU" sz="2800" dirty="0" err="1">
                <a:solidFill>
                  <a:schemeClr val="accent1"/>
                </a:solidFill>
              </a:rPr>
              <a:t>рік</a:t>
            </a:r>
            <a:endParaRPr lang="ru-RU" sz="2800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12111443636108256"/>
          <c:y val="2.39918314425860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0763496015750408E-2"/>
          <c:y val="0.10515490631378734"/>
          <c:w val="0.92621580936399595"/>
          <c:h val="0.668544032724606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Збирання,перевезення та видалення побутових відходів</c:v>
                </c:pt>
                <c:pt idx="1">
                  <c:v>Абонентське обслуговування</c:v>
                </c:pt>
                <c:pt idx="2">
                  <c:v>Надання послуг стороннім організаціям</c:v>
                </c:pt>
                <c:pt idx="3">
                  <c:v>Дохід від здачі вторинної сировини</c:v>
                </c:pt>
                <c:pt idx="4">
                  <c:v>Інші доходи (фінансова підтримка та інше)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8677.7999999999993</c:v>
                </c:pt>
                <c:pt idx="1">
                  <c:v>316.60000000000002</c:v>
                </c:pt>
                <c:pt idx="2">
                  <c:v>454.3</c:v>
                </c:pt>
                <c:pt idx="3">
                  <c:v>33.4</c:v>
                </c:pt>
                <c:pt idx="4">
                  <c:v>11227.3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2-49D5-B2E6-465A101762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1.4321296020906836E-2"/>
                  <c:y val="-2.11552604554052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BA-4697-84F6-749561F14C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Збирання,перевезення та видалення побутових відходів</c:v>
                </c:pt>
                <c:pt idx="1">
                  <c:v>Абонентське обслуговування</c:v>
                </c:pt>
                <c:pt idx="2">
                  <c:v>Надання послуг стороннім організаціям</c:v>
                </c:pt>
                <c:pt idx="3">
                  <c:v>Дохід від здачі вторинної сировини</c:v>
                </c:pt>
                <c:pt idx="4">
                  <c:v>Інші доходи (фінансова підтримка та інше)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9798.5</c:v>
                </c:pt>
                <c:pt idx="1">
                  <c:v>516.29999999999995</c:v>
                </c:pt>
                <c:pt idx="2">
                  <c:v>501.7</c:v>
                </c:pt>
                <c:pt idx="3">
                  <c:v>100</c:v>
                </c:pt>
                <c:pt idx="4">
                  <c:v>18402.900000000001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2-49D5-B2E6-465A101762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999690975"/>
        <c:axId val="1026341151"/>
      </c:barChart>
      <c:catAx>
        <c:axId val="99969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26341151"/>
        <c:crosses val="autoZero"/>
        <c:auto val="1"/>
        <c:lblAlgn val="ctr"/>
        <c:lblOffset val="100"/>
        <c:noMultiLvlLbl val="0"/>
      </c:catAx>
      <c:valAx>
        <c:axId val="1026341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969097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solidFill>
          <a:schemeClr val="bg2"/>
        </a:solidFill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Стовпець1</c:v>
                </c:pt>
              </c:strCache>
            </c:strRef>
          </c:tx>
          <c:explosion val="1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3BF7-4681-A86D-4B7BB606281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3BF7-4681-A86D-4B7BB606281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3BF7-4681-A86D-4B7BB606281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D205-4CC6-B151-3B4F55DCE270}"/>
              </c:ext>
            </c:extLst>
          </c:dPt>
          <c:dPt>
            <c:idx val="4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D205-4CC6-B151-3B4F55DCE270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>
                <a:contourClr>
                  <a:srgbClr val="FFFF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205-4CC6-B151-3B4F55DCE270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D205-4CC6-B151-3B4F55DCE270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4F70-4C33-BD44-DD0A2C0A897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D914-4C3C-82AC-BCC42D7E3999}"/>
              </c:ext>
            </c:extLst>
          </c:dPt>
          <c:dLbls>
            <c:dLbl>
              <c:idx val="0"/>
              <c:layout>
                <c:manualLayout>
                  <c:x val="1.4818777725043414E-2"/>
                  <c:y val="2.642471688951763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F7-4681-A86D-4B7BB6062813}"/>
                </c:ext>
              </c:extLst>
            </c:dLbl>
            <c:dLbl>
              <c:idx val="7"/>
              <c:layout>
                <c:manualLayout>
                  <c:x val="-3.8899291528238962E-2"/>
                  <c:y val="-2.402246989956154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F70-4C33-BD44-DD0A2C0A897C}"/>
                </c:ext>
              </c:extLst>
            </c:dLbl>
            <c:dLbl>
              <c:idx val="8"/>
              <c:layout>
                <c:manualLayout>
                  <c:x val="9.8174402428412619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D914-4C3C-82AC-BCC42D7E3999}"/>
                </c:ext>
              </c:extLst>
            </c:dLbl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Аркуш1!$A$2:$A$10</c:f>
              <c:strCache>
                <c:ptCount val="9"/>
                <c:pt idx="0">
                  <c:v>Паливо мастильні матеріали</c:v>
                </c:pt>
                <c:pt idx="1">
                  <c:v>Запасні частини та матеріали</c:v>
                </c:pt>
                <c:pt idx="2">
                  <c:v>Оплата праці з нарахуванням</c:v>
                </c:pt>
                <c:pt idx="3">
                  <c:v>Послуги сторонніх організацій</c:v>
                </c:pt>
                <c:pt idx="4">
                  <c:v>Амортизація ОЗ</c:v>
                </c:pt>
                <c:pt idx="5">
                  <c:v>Інші витрати</c:v>
                </c:pt>
                <c:pt idx="6">
                  <c:v>Адміністративні витрати</c:v>
                </c:pt>
                <c:pt idx="7">
                  <c:v>Витрати на збут</c:v>
                </c:pt>
                <c:pt idx="8">
                  <c:v>Податок на прибуток за минулий рік</c:v>
                </c:pt>
              </c:strCache>
            </c:strRef>
          </c:cat>
          <c:val>
            <c:numRef>
              <c:f>Аркуш1!$B$2:$B$10</c:f>
              <c:numCache>
                <c:formatCode>General</c:formatCode>
                <c:ptCount val="9"/>
                <c:pt idx="0">
                  <c:v>3201.7</c:v>
                </c:pt>
                <c:pt idx="1">
                  <c:v>2874.4</c:v>
                </c:pt>
                <c:pt idx="2">
                  <c:v>3877.4</c:v>
                </c:pt>
                <c:pt idx="3">
                  <c:v>9932</c:v>
                </c:pt>
                <c:pt idx="4">
                  <c:v>2971.1</c:v>
                </c:pt>
                <c:pt idx="5">
                  <c:v>1721.4</c:v>
                </c:pt>
                <c:pt idx="6">
                  <c:v>2234</c:v>
                </c:pt>
                <c:pt idx="7">
                  <c:v>523.20000000000005</c:v>
                </c:pt>
                <c:pt idx="8">
                  <c:v>143.80000000000001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BF7-4681-A86D-4B7BB6062813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solidFill>
          <a:srgbClr val="00B0F0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800" b="1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chemeClr val="tx1"/>
                </a:solidFill>
              </a:rPr>
              <a:t>Структура</a:t>
            </a:r>
            <a:r>
              <a:rPr lang="ru-RU" sz="2800" baseline="0" dirty="0">
                <a:solidFill>
                  <a:schemeClr val="tx1"/>
                </a:solidFill>
              </a:rPr>
              <a:t> </a:t>
            </a:r>
            <a:r>
              <a:rPr lang="ru-RU" sz="2800" baseline="0" dirty="0" err="1">
                <a:solidFill>
                  <a:schemeClr val="tx1"/>
                </a:solidFill>
              </a:rPr>
              <a:t>витрат</a:t>
            </a:r>
            <a:r>
              <a:rPr lang="ru-RU" sz="2800" baseline="0" dirty="0">
                <a:solidFill>
                  <a:schemeClr val="tx1"/>
                </a:solidFill>
              </a:rPr>
              <a:t> за 2025 та план на </a:t>
            </a:r>
            <a:r>
              <a:rPr lang="ru-RU" sz="2800" dirty="0">
                <a:solidFill>
                  <a:schemeClr val="tx1"/>
                </a:solidFill>
              </a:rPr>
              <a:t>2026 рік</a:t>
            </a:r>
          </a:p>
        </c:rich>
      </c:tx>
      <c:layout>
        <c:manualLayout>
          <c:xMode val="edge"/>
          <c:yMode val="edge"/>
          <c:x val="0.20306445063592918"/>
          <c:y val="5.0945781917581499E-3"/>
        </c:manualLayout>
      </c:layout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2800" b="1" i="0" u="none" strike="noStrike" kern="120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8363855059595774E-2"/>
          <c:y val="0.11493343395080609"/>
          <c:w val="0.92621580936399595"/>
          <c:h val="0.668544032724606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Пально-мастильні матеріали</c:v>
                </c:pt>
                <c:pt idx="1">
                  <c:v>Запасні частини та матеріали</c:v>
                </c:pt>
                <c:pt idx="2">
                  <c:v>Оплата праці з нарахуваннями</c:v>
                </c:pt>
                <c:pt idx="3">
                  <c:v>Послуги сторонніх організацій</c:v>
                </c:pt>
                <c:pt idx="4">
                  <c:v>Амортизація ОЗ</c:v>
                </c:pt>
                <c:pt idx="5">
                  <c:v>Інші витрати</c:v>
                </c:pt>
                <c:pt idx="6">
                  <c:v>Адміністративні витрати</c:v>
                </c:pt>
                <c:pt idx="7">
                  <c:v>Витрати на збут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2661</c:v>
                </c:pt>
                <c:pt idx="1">
                  <c:v>1616</c:v>
                </c:pt>
                <c:pt idx="2">
                  <c:v>3249</c:v>
                </c:pt>
                <c:pt idx="3">
                  <c:v>5584</c:v>
                </c:pt>
                <c:pt idx="4">
                  <c:v>2545</c:v>
                </c:pt>
                <c:pt idx="5">
                  <c:v>1727</c:v>
                </c:pt>
                <c:pt idx="6">
                  <c:v>2046</c:v>
                </c:pt>
                <c:pt idx="7">
                  <c:v>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A2-49D5-B2E6-465A101762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-2.0084275092679084E-3"/>
                  <c:y val="1.665100100245366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BA-4697-84F6-749561F14C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Пально-мастильні матеріали</c:v>
                </c:pt>
                <c:pt idx="1">
                  <c:v>Запасні частини та матеріали</c:v>
                </c:pt>
                <c:pt idx="2">
                  <c:v>Оплата праці з нарахуваннями</c:v>
                </c:pt>
                <c:pt idx="3">
                  <c:v>Послуги сторонніх організацій</c:v>
                </c:pt>
                <c:pt idx="4">
                  <c:v>Амортизація ОЗ</c:v>
                </c:pt>
                <c:pt idx="5">
                  <c:v>Інші витрати</c:v>
                </c:pt>
                <c:pt idx="6">
                  <c:v>Адміністративні витрати</c:v>
                </c:pt>
                <c:pt idx="7">
                  <c:v>Витрати на збут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3201.7</c:v>
                </c:pt>
                <c:pt idx="1">
                  <c:v>2795.7</c:v>
                </c:pt>
                <c:pt idx="2">
                  <c:v>3877.8</c:v>
                </c:pt>
                <c:pt idx="3">
                  <c:v>9932</c:v>
                </c:pt>
                <c:pt idx="4">
                  <c:v>2971.1</c:v>
                </c:pt>
                <c:pt idx="5">
                  <c:v>1721.4</c:v>
                </c:pt>
                <c:pt idx="6">
                  <c:v>2234</c:v>
                </c:pt>
                <c:pt idx="7">
                  <c:v>523.20000000000005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A2-49D5-B2E6-465A101762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99690975"/>
        <c:axId val="1026341151"/>
      </c:barChart>
      <c:catAx>
        <c:axId val="999690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26341151"/>
        <c:crosses val="autoZero"/>
        <c:auto val="1"/>
        <c:lblAlgn val="ctr"/>
        <c:lblOffset val="100"/>
        <c:noMultiLvlLbl val="0"/>
      </c:catAx>
      <c:valAx>
        <c:axId val="1026341151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969097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2-18T16:09:15.329" idx="2">
    <p:pos x="7595" y="159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5D41A4-8205-4082-BE5A-3A522B998947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uk-UA"/>
        </a:p>
      </dgm:t>
    </dgm:pt>
    <dgm:pt modelId="{B2328513-A108-4BFF-A04B-27DBABA4E572}">
      <dgm:prSet phldrT="[Текст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2400" b="1" dirty="0">
              <a:latin typeface="XM" panose="00000503030000020002" pitchFamily="50" charset="0"/>
            </a:rPr>
            <a:t>Забезпечення беззбиткової роботи підприємства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2400" b="1" dirty="0">
              <a:latin typeface="XM" panose="00000503030000020002" pitchFamily="50" charset="0"/>
            </a:rPr>
            <a:t>Плануємо спрацювати з прибутком  в сумі 1918,7 тис.грн.</a:t>
          </a:r>
        </a:p>
      </dgm:t>
    </dgm:pt>
    <dgm:pt modelId="{5A199F2D-7FCA-4F9E-BC86-C83FBD19F746}" type="parTrans" cxnId="{86075DB0-5724-4B96-B6CC-D3BD8D7509AF}">
      <dgm:prSet/>
      <dgm:spPr/>
      <dgm:t>
        <a:bodyPr/>
        <a:lstStyle/>
        <a:p>
          <a:endParaRPr lang="uk-UA"/>
        </a:p>
      </dgm:t>
    </dgm:pt>
    <dgm:pt modelId="{DD1F2575-0A5D-42B4-A256-84416D90D2D7}" type="sibTrans" cxnId="{86075DB0-5724-4B96-B6CC-D3BD8D7509AF}">
      <dgm:prSet/>
      <dgm:spPr/>
      <dgm:t>
        <a:bodyPr/>
        <a:lstStyle/>
        <a:p>
          <a:endParaRPr lang="uk-UA"/>
        </a:p>
      </dgm:t>
    </dgm:pt>
    <dgm:pt modelId="{C1DB5669-B7F1-4773-9F83-93C85D79EC57}">
      <dgm:prSet phldrT="[Текст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2400" b="1" dirty="0">
              <a:latin typeface="XM" panose="00000503030000020002" pitchFamily="50" charset="0"/>
            </a:rPr>
            <a:t>Постійно проводити інвентаризацію щодо кількості споживачів проживаючих за адресами по діючим договорам по місту та селам (плануємо збільшити на  510 абонента)</a:t>
          </a:r>
        </a:p>
      </dgm:t>
    </dgm:pt>
    <dgm:pt modelId="{76D43357-8EC9-4929-8B4B-7A09FDF91C19}" type="parTrans" cxnId="{FEDAE08E-3044-4DFC-BEC9-BE200651F8C5}">
      <dgm:prSet/>
      <dgm:spPr/>
      <dgm:t>
        <a:bodyPr/>
        <a:lstStyle/>
        <a:p>
          <a:endParaRPr lang="uk-UA"/>
        </a:p>
      </dgm:t>
    </dgm:pt>
    <dgm:pt modelId="{51B446CC-4A2A-4ED1-8B6D-C38953C8FCFC}" type="sibTrans" cxnId="{FEDAE08E-3044-4DFC-BEC9-BE200651F8C5}">
      <dgm:prSet/>
      <dgm:spPr/>
      <dgm:t>
        <a:bodyPr/>
        <a:lstStyle/>
        <a:p>
          <a:endParaRPr lang="uk-UA"/>
        </a:p>
      </dgm:t>
    </dgm:pt>
    <dgm:pt modelId="{A3672C6D-7289-4602-92F2-FC016232A357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2000" b="1" dirty="0">
              <a:latin typeface="XM" panose="00000503030000020002" pitchFamily="50" charset="0"/>
            </a:rPr>
            <a:t>Збільшення надання послуг стороннім організаціям  автогрейдером, тракторами МТЗ-82.1, послуг екскаватора </a:t>
          </a:r>
          <a:r>
            <a:rPr lang="en-US" sz="2000" b="1" dirty="0">
              <a:latin typeface="XM" panose="00000503030000020002" pitchFamily="50" charset="0"/>
            </a:rPr>
            <a:t>XCMG GR</a:t>
          </a:r>
          <a:r>
            <a:rPr lang="uk-UA" sz="2000" b="1" dirty="0">
              <a:latin typeface="XM" panose="00000503030000020002" pitchFamily="50" charset="0"/>
            </a:rPr>
            <a:t>, послуг автонавантажувача Т-150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2000" b="1" dirty="0">
              <a:latin typeface="XM" panose="00000503030000020002" pitchFamily="50" charset="0"/>
            </a:rPr>
            <a:t> (за рахунок перегляду тарифів на </a:t>
          </a:r>
          <a:r>
            <a:rPr lang="uk-UA" sz="2000" b="1" dirty="0" err="1">
              <a:latin typeface="XM" panose="00000503030000020002" pitchFamily="50" charset="0"/>
            </a:rPr>
            <a:t>автопослуги</a:t>
          </a:r>
          <a:r>
            <a:rPr lang="uk-UA" sz="2000" b="1" dirty="0">
              <a:latin typeface="XM" panose="00000503030000020002" pitchFamily="50" charset="0"/>
            </a:rPr>
            <a:t>)</a:t>
          </a:r>
        </a:p>
      </dgm:t>
    </dgm:pt>
    <dgm:pt modelId="{B7085B26-053A-4743-A71B-6931A0972BDC}" type="parTrans" cxnId="{974E4164-2CDE-47B8-83D3-70536143DD3F}">
      <dgm:prSet/>
      <dgm:spPr/>
      <dgm:t>
        <a:bodyPr/>
        <a:lstStyle/>
        <a:p>
          <a:endParaRPr lang="uk-UA"/>
        </a:p>
      </dgm:t>
    </dgm:pt>
    <dgm:pt modelId="{8965EE0A-0DDE-4728-BF34-4404923E525E}" type="sibTrans" cxnId="{974E4164-2CDE-47B8-83D3-70536143DD3F}">
      <dgm:prSet/>
      <dgm:spPr/>
      <dgm:t>
        <a:bodyPr/>
        <a:lstStyle/>
        <a:p>
          <a:endParaRPr lang="uk-UA"/>
        </a:p>
      </dgm:t>
    </dgm:pt>
    <dgm:pt modelId="{5A0EA02D-90A9-4D23-A59D-AC8971CA129F}" type="pres">
      <dgm:prSet presAssocID="{2F5D41A4-8205-4082-BE5A-3A522B998947}" presName="linear" presStyleCnt="0">
        <dgm:presLayoutVars>
          <dgm:dir/>
          <dgm:animLvl val="lvl"/>
          <dgm:resizeHandles val="exact"/>
        </dgm:presLayoutVars>
      </dgm:prSet>
      <dgm:spPr/>
    </dgm:pt>
    <dgm:pt modelId="{DA527FA8-2E8C-4483-9C9C-052B1C988870}" type="pres">
      <dgm:prSet presAssocID="{B2328513-A108-4BFF-A04B-27DBABA4E572}" presName="parentLin" presStyleCnt="0"/>
      <dgm:spPr/>
    </dgm:pt>
    <dgm:pt modelId="{47A6A88B-E3B5-4330-9990-D0BBD82D9C42}" type="pres">
      <dgm:prSet presAssocID="{B2328513-A108-4BFF-A04B-27DBABA4E572}" presName="parentLeftMargin" presStyleLbl="node1" presStyleIdx="0" presStyleCnt="3"/>
      <dgm:spPr/>
    </dgm:pt>
    <dgm:pt modelId="{5111ED89-5CEF-4E94-B115-36393DA8F84A}" type="pres">
      <dgm:prSet presAssocID="{B2328513-A108-4BFF-A04B-27DBABA4E572}" presName="parentText" presStyleLbl="node1" presStyleIdx="0" presStyleCnt="3" custScaleX="130226" custScaleY="138776" custLinFactNeighborX="37932" custLinFactNeighborY="14159">
        <dgm:presLayoutVars>
          <dgm:chMax val="0"/>
          <dgm:bulletEnabled val="1"/>
        </dgm:presLayoutVars>
      </dgm:prSet>
      <dgm:spPr/>
    </dgm:pt>
    <dgm:pt modelId="{75FA3912-265F-4B1F-8ECA-C1599ACDDC1C}" type="pres">
      <dgm:prSet presAssocID="{B2328513-A108-4BFF-A04B-27DBABA4E572}" presName="negativeSpace" presStyleCnt="0"/>
      <dgm:spPr/>
    </dgm:pt>
    <dgm:pt modelId="{ADC6794B-FF04-4317-80BA-BF8939747345}" type="pres">
      <dgm:prSet presAssocID="{B2328513-A108-4BFF-A04B-27DBABA4E572}" presName="childText" presStyleLbl="conFgAcc1" presStyleIdx="0" presStyleCnt="3">
        <dgm:presLayoutVars>
          <dgm:bulletEnabled val="1"/>
        </dgm:presLayoutVars>
      </dgm:prSet>
      <dgm:spPr/>
    </dgm:pt>
    <dgm:pt modelId="{1505242B-B303-47AD-B5B0-DA0C0879C060}" type="pres">
      <dgm:prSet presAssocID="{DD1F2575-0A5D-42B4-A256-84416D90D2D7}" presName="spaceBetweenRectangles" presStyleCnt="0"/>
      <dgm:spPr/>
    </dgm:pt>
    <dgm:pt modelId="{E73BCE70-FF53-4DF0-9F22-EB3BE52DFA8A}" type="pres">
      <dgm:prSet presAssocID="{C1DB5669-B7F1-4773-9F83-93C85D79EC57}" presName="parentLin" presStyleCnt="0"/>
      <dgm:spPr/>
    </dgm:pt>
    <dgm:pt modelId="{EF0B6142-5E5D-477E-9BE4-9425D043199A}" type="pres">
      <dgm:prSet presAssocID="{C1DB5669-B7F1-4773-9F83-93C85D79EC57}" presName="parentLeftMargin" presStyleLbl="node1" presStyleIdx="0" presStyleCnt="3"/>
      <dgm:spPr/>
    </dgm:pt>
    <dgm:pt modelId="{0CF894C5-F804-48BE-8670-314E19B82034}" type="pres">
      <dgm:prSet presAssocID="{C1DB5669-B7F1-4773-9F83-93C85D79EC57}" presName="parentText" presStyleLbl="node1" presStyleIdx="1" presStyleCnt="3" custScaleX="125127" custScaleY="176945" custLinFactNeighborX="46178" custLinFactNeighborY="-13373">
        <dgm:presLayoutVars>
          <dgm:chMax val="0"/>
          <dgm:bulletEnabled val="1"/>
        </dgm:presLayoutVars>
      </dgm:prSet>
      <dgm:spPr/>
    </dgm:pt>
    <dgm:pt modelId="{C4EB2C38-2529-4492-9EA7-10960277D5D4}" type="pres">
      <dgm:prSet presAssocID="{C1DB5669-B7F1-4773-9F83-93C85D79EC57}" presName="negativeSpace" presStyleCnt="0"/>
      <dgm:spPr/>
    </dgm:pt>
    <dgm:pt modelId="{41C46D4A-317A-4790-98D0-6727700ECA40}" type="pres">
      <dgm:prSet presAssocID="{C1DB5669-B7F1-4773-9F83-93C85D79EC57}" presName="childText" presStyleLbl="conFgAcc1" presStyleIdx="1" presStyleCnt="3">
        <dgm:presLayoutVars>
          <dgm:bulletEnabled val="1"/>
        </dgm:presLayoutVars>
      </dgm:prSet>
      <dgm:spPr/>
    </dgm:pt>
    <dgm:pt modelId="{99282346-E3A4-46D9-A43F-C7003C24BE9C}" type="pres">
      <dgm:prSet presAssocID="{51B446CC-4A2A-4ED1-8B6D-C38953C8FCFC}" presName="spaceBetweenRectangles" presStyleCnt="0"/>
      <dgm:spPr/>
    </dgm:pt>
    <dgm:pt modelId="{505B5B65-6BFF-49BB-8925-9799BF9738D4}" type="pres">
      <dgm:prSet presAssocID="{A3672C6D-7289-4602-92F2-FC016232A357}" presName="parentLin" presStyleCnt="0"/>
      <dgm:spPr/>
    </dgm:pt>
    <dgm:pt modelId="{554A497A-3178-4819-80E5-5D3032AA0403}" type="pres">
      <dgm:prSet presAssocID="{A3672C6D-7289-4602-92F2-FC016232A357}" presName="parentLeftMargin" presStyleLbl="node1" presStyleIdx="1" presStyleCnt="3"/>
      <dgm:spPr/>
    </dgm:pt>
    <dgm:pt modelId="{781B8B60-DFA1-466B-A99C-C98645A64293}" type="pres">
      <dgm:prSet presAssocID="{A3672C6D-7289-4602-92F2-FC016232A357}" presName="parentText" presStyleLbl="node1" presStyleIdx="2" presStyleCnt="3" custScaleX="128815" custScaleY="196362" custLinFactNeighborX="22870" custLinFactNeighborY="-9367">
        <dgm:presLayoutVars>
          <dgm:chMax val="0"/>
          <dgm:bulletEnabled val="1"/>
        </dgm:presLayoutVars>
      </dgm:prSet>
      <dgm:spPr/>
    </dgm:pt>
    <dgm:pt modelId="{7A633EDB-74D1-43C2-B39C-B2CFC202B0B7}" type="pres">
      <dgm:prSet presAssocID="{A3672C6D-7289-4602-92F2-FC016232A357}" presName="negativeSpace" presStyleCnt="0"/>
      <dgm:spPr/>
    </dgm:pt>
    <dgm:pt modelId="{6529468E-8491-409D-9F36-CEC9632F933B}" type="pres">
      <dgm:prSet presAssocID="{A3672C6D-7289-4602-92F2-FC016232A35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9323E28-A460-49A4-A8EA-70B4AB6C8488}" type="presOf" srcId="{B2328513-A108-4BFF-A04B-27DBABA4E572}" destId="{47A6A88B-E3B5-4330-9990-D0BBD82D9C42}" srcOrd="0" destOrd="0" presId="urn:microsoft.com/office/officeart/2005/8/layout/list1"/>
    <dgm:cxn modelId="{1D7DB538-6DFE-42CC-B010-2B0F394EA028}" type="presOf" srcId="{C1DB5669-B7F1-4773-9F83-93C85D79EC57}" destId="{EF0B6142-5E5D-477E-9BE4-9425D043199A}" srcOrd="0" destOrd="0" presId="urn:microsoft.com/office/officeart/2005/8/layout/list1"/>
    <dgm:cxn modelId="{80C50D3C-9FD1-4829-A2F3-268791A2D9FD}" type="presOf" srcId="{2F5D41A4-8205-4082-BE5A-3A522B998947}" destId="{5A0EA02D-90A9-4D23-A59D-AC8971CA129F}" srcOrd="0" destOrd="0" presId="urn:microsoft.com/office/officeart/2005/8/layout/list1"/>
    <dgm:cxn modelId="{974E4164-2CDE-47B8-83D3-70536143DD3F}" srcId="{2F5D41A4-8205-4082-BE5A-3A522B998947}" destId="{A3672C6D-7289-4602-92F2-FC016232A357}" srcOrd="2" destOrd="0" parTransId="{B7085B26-053A-4743-A71B-6931A0972BDC}" sibTransId="{8965EE0A-0DDE-4728-BF34-4404923E525E}"/>
    <dgm:cxn modelId="{9F704C6F-841B-472B-A6EF-C1FC2694FC0F}" type="presOf" srcId="{A3672C6D-7289-4602-92F2-FC016232A357}" destId="{781B8B60-DFA1-466B-A99C-C98645A64293}" srcOrd="1" destOrd="0" presId="urn:microsoft.com/office/officeart/2005/8/layout/list1"/>
    <dgm:cxn modelId="{FFD98C8D-4FFC-4750-9979-B6F804B6C812}" type="presOf" srcId="{A3672C6D-7289-4602-92F2-FC016232A357}" destId="{554A497A-3178-4819-80E5-5D3032AA0403}" srcOrd="0" destOrd="0" presId="urn:microsoft.com/office/officeart/2005/8/layout/list1"/>
    <dgm:cxn modelId="{FEDAE08E-3044-4DFC-BEC9-BE200651F8C5}" srcId="{2F5D41A4-8205-4082-BE5A-3A522B998947}" destId="{C1DB5669-B7F1-4773-9F83-93C85D79EC57}" srcOrd="1" destOrd="0" parTransId="{76D43357-8EC9-4929-8B4B-7A09FDF91C19}" sibTransId="{51B446CC-4A2A-4ED1-8B6D-C38953C8FCFC}"/>
    <dgm:cxn modelId="{2EC4A7A1-39FC-4834-9E95-E53098A2092F}" type="presOf" srcId="{B2328513-A108-4BFF-A04B-27DBABA4E572}" destId="{5111ED89-5CEF-4E94-B115-36393DA8F84A}" srcOrd="1" destOrd="0" presId="urn:microsoft.com/office/officeart/2005/8/layout/list1"/>
    <dgm:cxn modelId="{86075DB0-5724-4B96-B6CC-D3BD8D7509AF}" srcId="{2F5D41A4-8205-4082-BE5A-3A522B998947}" destId="{B2328513-A108-4BFF-A04B-27DBABA4E572}" srcOrd="0" destOrd="0" parTransId="{5A199F2D-7FCA-4F9E-BC86-C83FBD19F746}" sibTransId="{DD1F2575-0A5D-42B4-A256-84416D90D2D7}"/>
    <dgm:cxn modelId="{6819C3C1-F798-4C10-9E54-ECEC5C2BD8CF}" type="presOf" srcId="{C1DB5669-B7F1-4773-9F83-93C85D79EC57}" destId="{0CF894C5-F804-48BE-8670-314E19B82034}" srcOrd="1" destOrd="0" presId="urn:microsoft.com/office/officeart/2005/8/layout/list1"/>
    <dgm:cxn modelId="{EF8606CE-443D-4B5D-8980-032103932BCD}" type="presParOf" srcId="{5A0EA02D-90A9-4D23-A59D-AC8971CA129F}" destId="{DA527FA8-2E8C-4483-9C9C-052B1C988870}" srcOrd="0" destOrd="0" presId="urn:microsoft.com/office/officeart/2005/8/layout/list1"/>
    <dgm:cxn modelId="{76437F0C-3126-4B18-94AB-A13D1D94E242}" type="presParOf" srcId="{DA527FA8-2E8C-4483-9C9C-052B1C988870}" destId="{47A6A88B-E3B5-4330-9990-D0BBD82D9C42}" srcOrd="0" destOrd="0" presId="urn:microsoft.com/office/officeart/2005/8/layout/list1"/>
    <dgm:cxn modelId="{06908777-75F7-4338-95B6-CC78E3E1C025}" type="presParOf" srcId="{DA527FA8-2E8C-4483-9C9C-052B1C988870}" destId="{5111ED89-5CEF-4E94-B115-36393DA8F84A}" srcOrd="1" destOrd="0" presId="urn:microsoft.com/office/officeart/2005/8/layout/list1"/>
    <dgm:cxn modelId="{307DC266-238E-48F8-88E3-A8C55E055812}" type="presParOf" srcId="{5A0EA02D-90A9-4D23-A59D-AC8971CA129F}" destId="{75FA3912-265F-4B1F-8ECA-C1599ACDDC1C}" srcOrd="1" destOrd="0" presId="urn:microsoft.com/office/officeart/2005/8/layout/list1"/>
    <dgm:cxn modelId="{8A357378-2A9A-40BD-AAE6-B6E0B50E3A8F}" type="presParOf" srcId="{5A0EA02D-90A9-4D23-A59D-AC8971CA129F}" destId="{ADC6794B-FF04-4317-80BA-BF8939747345}" srcOrd="2" destOrd="0" presId="urn:microsoft.com/office/officeart/2005/8/layout/list1"/>
    <dgm:cxn modelId="{DC02D728-9FCC-4BC4-A215-134BB1992978}" type="presParOf" srcId="{5A0EA02D-90A9-4D23-A59D-AC8971CA129F}" destId="{1505242B-B303-47AD-B5B0-DA0C0879C060}" srcOrd="3" destOrd="0" presId="urn:microsoft.com/office/officeart/2005/8/layout/list1"/>
    <dgm:cxn modelId="{924DF3DD-C85F-46CD-BE79-94234D60BE19}" type="presParOf" srcId="{5A0EA02D-90A9-4D23-A59D-AC8971CA129F}" destId="{E73BCE70-FF53-4DF0-9F22-EB3BE52DFA8A}" srcOrd="4" destOrd="0" presId="urn:microsoft.com/office/officeart/2005/8/layout/list1"/>
    <dgm:cxn modelId="{20DAC3DF-3261-4DCF-A48F-32E5B4564270}" type="presParOf" srcId="{E73BCE70-FF53-4DF0-9F22-EB3BE52DFA8A}" destId="{EF0B6142-5E5D-477E-9BE4-9425D043199A}" srcOrd="0" destOrd="0" presId="urn:microsoft.com/office/officeart/2005/8/layout/list1"/>
    <dgm:cxn modelId="{7DE9042A-AEE3-442B-9B96-435424B5E1D5}" type="presParOf" srcId="{E73BCE70-FF53-4DF0-9F22-EB3BE52DFA8A}" destId="{0CF894C5-F804-48BE-8670-314E19B82034}" srcOrd="1" destOrd="0" presId="urn:microsoft.com/office/officeart/2005/8/layout/list1"/>
    <dgm:cxn modelId="{E2E40CF0-8883-437B-B9C5-21E3D563330E}" type="presParOf" srcId="{5A0EA02D-90A9-4D23-A59D-AC8971CA129F}" destId="{C4EB2C38-2529-4492-9EA7-10960277D5D4}" srcOrd="5" destOrd="0" presId="urn:microsoft.com/office/officeart/2005/8/layout/list1"/>
    <dgm:cxn modelId="{A45852EF-7D71-4D35-BD9B-197A507F30B8}" type="presParOf" srcId="{5A0EA02D-90A9-4D23-A59D-AC8971CA129F}" destId="{41C46D4A-317A-4790-98D0-6727700ECA40}" srcOrd="6" destOrd="0" presId="urn:microsoft.com/office/officeart/2005/8/layout/list1"/>
    <dgm:cxn modelId="{8149FA6A-0BF1-48EE-9BB8-D22796E2754F}" type="presParOf" srcId="{5A0EA02D-90A9-4D23-A59D-AC8971CA129F}" destId="{99282346-E3A4-46D9-A43F-C7003C24BE9C}" srcOrd="7" destOrd="0" presId="urn:microsoft.com/office/officeart/2005/8/layout/list1"/>
    <dgm:cxn modelId="{7D26EFA9-B48F-4D58-981F-5BC9CF721395}" type="presParOf" srcId="{5A0EA02D-90A9-4D23-A59D-AC8971CA129F}" destId="{505B5B65-6BFF-49BB-8925-9799BF9738D4}" srcOrd="8" destOrd="0" presId="urn:microsoft.com/office/officeart/2005/8/layout/list1"/>
    <dgm:cxn modelId="{041BACC2-8BED-4979-A413-102F4B79CCE3}" type="presParOf" srcId="{505B5B65-6BFF-49BB-8925-9799BF9738D4}" destId="{554A497A-3178-4819-80E5-5D3032AA0403}" srcOrd="0" destOrd="0" presId="urn:microsoft.com/office/officeart/2005/8/layout/list1"/>
    <dgm:cxn modelId="{63729ED5-FD10-4DD6-9945-A16AC2CDBA23}" type="presParOf" srcId="{505B5B65-6BFF-49BB-8925-9799BF9738D4}" destId="{781B8B60-DFA1-466B-A99C-C98645A64293}" srcOrd="1" destOrd="0" presId="urn:microsoft.com/office/officeart/2005/8/layout/list1"/>
    <dgm:cxn modelId="{C2A2277F-97C4-4233-B625-77264DD6E4DC}" type="presParOf" srcId="{5A0EA02D-90A9-4D23-A59D-AC8971CA129F}" destId="{7A633EDB-74D1-43C2-B39C-B2CFC202B0B7}" srcOrd="9" destOrd="0" presId="urn:microsoft.com/office/officeart/2005/8/layout/list1"/>
    <dgm:cxn modelId="{1D94F34F-0423-413D-B216-19CEECEBE61B}" type="presParOf" srcId="{5A0EA02D-90A9-4D23-A59D-AC8971CA129F}" destId="{6529468E-8491-409D-9F36-CEC9632F933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C6794B-FF04-4317-80BA-BF8939747345}">
      <dsp:nvSpPr>
        <dsp:cNvPr id="0" name=""/>
        <dsp:cNvSpPr/>
      </dsp:nvSpPr>
      <dsp:spPr>
        <a:xfrm>
          <a:off x="0" y="767312"/>
          <a:ext cx="11523884" cy="655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11ED89-5CEF-4E94-B115-36393DA8F84A}">
      <dsp:nvSpPr>
        <dsp:cNvPr id="0" name=""/>
        <dsp:cNvSpPr/>
      </dsp:nvSpPr>
      <dsp:spPr>
        <a:xfrm>
          <a:off x="794756" y="194611"/>
          <a:ext cx="10504965" cy="10651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903" tIns="0" rIns="304903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1" kern="1200" dirty="0">
              <a:latin typeface="XM" panose="00000503030000020002" pitchFamily="50" charset="0"/>
            </a:rPr>
            <a:t>Забезпечення беззбиткової роботи підприємства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1" kern="1200" dirty="0">
              <a:latin typeface="XM" panose="00000503030000020002" pitchFamily="50" charset="0"/>
            </a:rPr>
            <a:t>Плануємо спрацювати з прибутком  в сумі 1918,7 тис.грн.</a:t>
          </a:r>
        </a:p>
      </dsp:txBody>
      <dsp:txXfrm>
        <a:off x="846752" y="246607"/>
        <a:ext cx="10400973" cy="961141"/>
      </dsp:txXfrm>
    </dsp:sp>
    <dsp:sp modelId="{41C46D4A-317A-4790-98D0-6727700ECA40}">
      <dsp:nvSpPr>
        <dsp:cNvPr id="0" name=""/>
        <dsp:cNvSpPr/>
      </dsp:nvSpPr>
      <dsp:spPr>
        <a:xfrm>
          <a:off x="0" y="2537240"/>
          <a:ext cx="11523884" cy="655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894C5-F804-48BE-8670-314E19B82034}">
      <dsp:nvSpPr>
        <dsp:cNvPr id="0" name=""/>
        <dsp:cNvSpPr/>
      </dsp:nvSpPr>
      <dsp:spPr>
        <a:xfrm>
          <a:off x="842269" y="1460271"/>
          <a:ext cx="10093643" cy="13580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903" tIns="0" rIns="304903" bIns="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1" kern="1200" dirty="0">
              <a:latin typeface="XM" panose="00000503030000020002" pitchFamily="50" charset="0"/>
            </a:rPr>
            <a:t>Постійно проводити інвентаризацію щодо кількості споживачів проживаючих за адресами по діючим договорам по місту та селам (плануємо збільшити на  510 абонента)</a:t>
          </a:r>
        </a:p>
      </dsp:txBody>
      <dsp:txXfrm>
        <a:off x="908565" y="1526567"/>
        <a:ext cx="9961051" cy="1225496"/>
      </dsp:txXfrm>
    </dsp:sp>
    <dsp:sp modelId="{6529468E-8491-409D-9F36-CEC9632F933B}">
      <dsp:nvSpPr>
        <dsp:cNvPr id="0" name=""/>
        <dsp:cNvSpPr/>
      </dsp:nvSpPr>
      <dsp:spPr>
        <a:xfrm>
          <a:off x="0" y="4456198"/>
          <a:ext cx="11523884" cy="6552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1B8B60-DFA1-466B-A99C-C98645A64293}">
      <dsp:nvSpPr>
        <dsp:cNvPr id="0" name=""/>
        <dsp:cNvSpPr/>
      </dsp:nvSpPr>
      <dsp:spPr>
        <a:xfrm>
          <a:off x="707969" y="3260947"/>
          <a:ext cx="10391143" cy="150711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903" tIns="0" rIns="304903" bIns="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000" b="1" kern="1200" dirty="0">
              <a:latin typeface="XM" panose="00000503030000020002" pitchFamily="50" charset="0"/>
            </a:rPr>
            <a:t>Збільшення надання послуг стороннім організаціям  автогрейдером, тракторами МТЗ-82.1, послуг екскаватора </a:t>
          </a:r>
          <a:r>
            <a:rPr lang="en-US" sz="2000" b="1" kern="1200" dirty="0">
              <a:latin typeface="XM" panose="00000503030000020002" pitchFamily="50" charset="0"/>
            </a:rPr>
            <a:t>XCMG GR</a:t>
          </a:r>
          <a:r>
            <a:rPr lang="uk-UA" sz="2000" b="1" kern="1200" dirty="0">
              <a:latin typeface="XM" panose="00000503030000020002" pitchFamily="50" charset="0"/>
            </a:rPr>
            <a:t>, послуг автонавантажувача Т-150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000" b="1" kern="1200" dirty="0">
              <a:latin typeface="XM" panose="00000503030000020002" pitchFamily="50" charset="0"/>
            </a:rPr>
            <a:t> (за рахунок перегляду тарифів на </a:t>
          </a:r>
          <a:r>
            <a:rPr lang="uk-UA" sz="2000" b="1" kern="1200" dirty="0" err="1">
              <a:latin typeface="XM" panose="00000503030000020002" pitchFamily="50" charset="0"/>
            </a:rPr>
            <a:t>автопослуги</a:t>
          </a:r>
          <a:r>
            <a:rPr lang="uk-UA" sz="2000" b="1" kern="1200" dirty="0">
              <a:latin typeface="XM" panose="00000503030000020002" pitchFamily="50" charset="0"/>
            </a:rPr>
            <a:t>)</a:t>
          </a:r>
        </a:p>
      </dsp:txBody>
      <dsp:txXfrm>
        <a:off x="781540" y="3334518"/>
        <a:ext cx="10244001" cy="1359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0.10719</cdr:x>
      <cdr:y>0.33848</cdr:y>
    </cdr:from>
    <cdr:to>
      <cdr:x>0.18324</cdr:x>
      <cdr:y>0.40836</cdr:y>
    </cdr:to>
    <cdr:sp macro="" textlink="">
      <cdr:nvSpPr>
        <cdr:cNvPr id="3" name="Стрілка: вправо 2">
          <a:extLst xmlns:a="http://schemas.openxmlformats.org/drawingml/2006/main">
            <a:ext uri="{FF2B5EF4-FFF2-40B4-BE49-F238E27FC236}">
              <a16:creationId xmlns:a16="http://schemas.microsoft.com/office/drawing/2014/main" id="{E1453916-2FFE-4BEB-B53B-344EDA4A076A}"/>
            </a:ext>
          </a:extLst>
        </cdr:cNvPr>
        <cdr:cNvSpPr/>
      </cdr:nvSpPr>
      <cdr:spPr>
        <a:xfrm xmlns:a="http://schemas.openxmlformats.org/drawingml/2006/main">
          <a:off x="1263778" y="2150101"/>
          <a:ext cx="896644" cy="443883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b="1" dirty="0">
              <a:solidFill>
                <a:srgbClr val="0E344A"/>
              </a:solidFill>
            </a:rPr>
            <a:t>+12,9%</a:t>
          </a:r>
        </a:p>
        <a:p xmlns:a="http://schemas.openxmlformats.org/drawingml/2006/main">
          <a:endParaRPr lang="uk-UA" dirty="0">
            <a:solidFill>
              <a:srgbClr val="0E344A"/>
            </a:solidFill>
          </a:endParaRPr>
        </a:p>
      </cdr:txBody>
    </cdr:sp>
  </cdr:relSizeAnchor>
  <cdr:relSizeAnchor xmlns:cdr="http://schemas.openxmlformats.org/drawingml/2006/chartDrawing">
    <cdr:from>
      <cdr:x>0.31125</cdr:x>
      <cdr:y>0.65853</cdr:y>
    </cdr:from>
    <cdr:to>
      <cdr:x>0.38203</cdr:x>
      <cdr:y>0.72002</cdr:y>
    </cdr:to>
    <cdr:sp macro="" textlink="">
      <cdr:nvSpPr>
        <cdr:cNvPr id="5" name="Стрілка: вправо 4">
          <a:extLst xmlns:a="http://schemas.openxmlformats.org/drawingml/2006/main">
            <a:ext uri="{FF2B5EF4-FFF2-40B4-BE49-F238E27FC236}">
              <a16:creationId xmlns:a16="http://schemas.microsoft.com/office/drawing/2014/main" id="{1D8F45A8-7E23-42F2-BF9D-F89A7B0474C2}"/>
            </a:ext>
          </a:extLst>
        </cdr:cNvPr>
        <cdr:cNvSpPr/>
      </cdr:nvSpPr>
      <cdr:spPr>
        <a:xfrm xmlns:a="http://schemas.openxmlformats.org/drawingml/2006/main">
          <a:off x="3669626" y="4183087"/>
          <a:ext cx="834501" cy="390618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/>
            <a:t>+</a:t>
          </a:r>
          <a:r>
            <a:rPr lang="uk-UA" b="1" dirty="0">
              <a:solidFill>
                <a:schemeClr val="tx1"/>
              </a:solidFill>
            </a:rPr>
            <a:t>+63,0%</a:t>
          </a:r>
          <a:endParaRPr lang="uk-UA" b="1" dirty="0"/>
        </a:p>
      </cdr:txBody>
    </cdr:sp>
  </cdr:relSizeAnchor>
  <cdr:relSizeAnchor xmlns:cdr="http://schemas.openxmlformats.org/drawingml/2006/chartDrawing">
    <cdr:from>
      <cdr:x>0.48524</cdr:x>
      <cdr:y>0.67251</cdr:y>
    </cdr:from>
    <cdr:to>
      <cdr:x>0.54844</cdr:x>
      <cdr:y>0.73525</cdr:y>
    </cdr:to>
    <cdr:sp macro="" textlink="">
      <cdr:nvSpPr>
        <cdr:cNvPr id="6" name="Стрілка: вправо 5">
          <a:extLst xmlns:a="http://schemas.openxmlformats.org/drawingml/2006/main">
            <a:ext uri="{FF2B5EF4-FFF2-40B4-BE49-F238E27FC236}">
              <a16:creationId xmlns:a16="http://schemas.microsoft.com/office/drawing/2014/main" id="{8BF9445A-3E43-4E7F-9501-C7ED4367F1D1}"/>
            </a:ext>
          </a:extLst>
        </cdr:cNvPr>
        <cdr:cNvSpPr/>
      </cdr:nvSpPr>
      <cdr:spPr>
        <a:xfrm xmlns:a="http://schemas.openxmlformats.org/drawingml/2006/main">
          <a:off x="5720942" y="4271864"/>
          <a:ext cx="745149" cy="398563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>
              <a:solidFill>
                <a:schemeClr val="tx1"/>
              </a:solidFill>
            </a:rPr>
            <a:t>+10,4%</a:t>
          </a:r>
        </a:p>
      </cdr:txBody>
    </cdr:sp>
  </cdr:relSizeAnchor>
  <cdr:relSizeAnchor xmlns:cdr="http://schemas.openxmlformats.org/drawingml/2006/chartDrawing">
    <cdr:from>
      <cdr:x>0.65838</cdr:x>
      <cdr:y>0.6781</cdr:y>
    </cdr:from>
    <cdr:to>
      <cdr:x>0.73744</cdr:x>
      <cdr:y>0.73679</cdr:y>
    </cdr:to>
    <cdr:sp macro="" textlink="">
      <cdr:nvSpPr>
        <cdr:cNvPr id="8" name="Стрілка: вправо 7">
          <a:extLst xmlns:a="http://schemas.openxmlformats.org/drawingml/2006/main">
            <a:ext uri="{FF2B5EF4-FFF2-40B4-BE49-F238E27FC236}">
              <a16:creationId xmlns:a16="http://schemas.microsoft.com/office/drawing/2014/main" id="{003F35B9-250C-46FA-B1F9-649814B4E81B}"/>
            </a:ext>
          </a:extLst>
        </cdr:cNvPr>
        <cdr:cNvSpPr/>
      </cdr:nvSpPr>
      <cdr:spPr>
        <a:xfrm xmlns:a="http://schemas.openxmlformats.org/drawingml/2006/main">
          <a:off x="7762232" y="4307401"/>
          <a:ext cx="932130" cy="372808"/>
        </a:xfrm>
        <a:prstGeom xmlns:a="http://schemas.openxmlformats.org/drawingml/2006/main" prst="rightArrow">
          <a:avLst>
            <a:gd name="adj1" fmla="val 50000"/>
            <a:gd name="adj2" fmla="val 44259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r"/>
          <a:r>
            <a:rPr lang="uk-UA" b="1" dirty="0">
              <a:solidFill>
                <a:schemeClr val="tx1"/>
              </a:solidFill>
            </a:rPr>
            <a:t>+299,4%</a:t>
          </a:r>
        </a:p>
      </cdr:txBody>
    </cdr:sp>
  </cdr:relSizeAnchor>
  <cdr:relSizeAnchor xmlns:cdr="http://schemas.openxmlformats.org/drawingml/2006/chartDrawing">
    <cdr:from>
      <cdr:x>0.85428</cdr:x>
      <cdr:y>0.52175</cdr:y>
    </cdr:from>
    <cdr:to>
      <cdr:x>0.91967</cdr:x>
      <cdr:y>0.58977</cdr:y>
    </cdr:to>
    <cdr:sp macro="" textlink="">
      <cdr:nvSpPr>
        <cdr:cNvPr id="10" name="Стрілка: вправо 9">
          <a:extLst xmlns:a="http://schemas.openxmlformats.org/drawingml/2006/main">
            <a:ext uri="{FF2B5EF4-FFF2-40B4-BE49-F238E27FC236}">
              <a16:creationId xmlns:a16="http://schemas.microsoft.com/office/drawing/2014/main" id="{44144D12-0EAA-42AB-AA24-066268843C24}"/>
            </a:ext>
          </a:extLst>
        </cdr:cNvPr>
        <cdr:cNvSpPr/>
      </cdr:nvSpPr>
      <cdr:spPr>
        <a:xfrm xmlns:a="http://schemas.openxmlformats.org/drawingml/2006/main">
          <a:off x="10071895" y="3314241"/>
          <a:ext cx="770887" cy="432074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>
              <a:solidFill>
                <a:schemeClr val="tx1"/>
              </a:solidFill>
            </a:rPr>
            <a:t>+63,9%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0.20914</cdr:x>
      <cdr:y>0.45758</cdr:y>
    </cdr:from>
    <cdr:to>
      <cdr:x>0.2826</cdr:x>
      <cdr:y>0.55007</cdr:y>
    </cdr:to>
    <cdr:sp macro="" textlink="">
      <cdr:nvSpPr>
        <cdr:cNvPr id="4" name="Стрілка: вправо 3">
          <a:extLst xmlns:a="http://schemas.openxmlformats.org/drawingml/2006/main">
            <a:ext uri="{FF2B5EF4-FFF2-40B4-BE49-F238E27FC236}">
              <a16:creationId xmlns:a16="http://schemas.microsoft.com/office/drawing/2014/main" id="{122B88F2-F521-476D-A9EF-9B43E27BA179}"/>
            </a:ext>
          </a:extLst>
        </cdr:cNvPr>
        <cdr:cNvSpPr/>
      </cdr:nvSpPr>
      <cdr:spPr>
        <a:xfrm xmlns:a="http://schemas.openxmlformats.org/drawingml/2006/main">
          <a:off x="2439838" y="3074232"/>
          <a:ext cx="856929" cy="621435"/>
        </a:xfrm>
        <a:prstGeom xmlns:a="http://schemas.openxmlformats.org/drawingml/2006/main" prst="rightArrow">
          <a:avLst>
            <a:gd name="adj1" fmla="val 34358"/>
            <a:gd name="adj2" fmla="val 48124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>
              <a:solidFill>
                <a:schemeClr val="tx1"/>
              </a:solidFill>
            </a:rPr>
            <a:t>+73,0%</a:t>
          </a:r>
        </a:p>
      </cdr:txBody>
    </cdr:sp>
  </cdr:relSizeAnchor>
  <cdr:relSizeAnchor xmlns:cdr="http://schemas.openxmlformats.org/drawingml/2006/chartDrawing">
    <cdr:from>
      <cdr:x>0.31036</cdr:x>
      <cdr:y>0.36678</cdr:y>
    </cdr:from>
    <cdr:to>
      <cdr:x>0.39154</cdr:x>
      <cdr:y>0.45424</cdr:y>
    </cdr:to>
    <cdr:sp macro="" textlink="">
      <cdr:nvSpPr>
        <cdr:cNvPr id="5" name="Стрілка: вправо 4">
          <a:extLst xmlns:a="http://schemas.openxmlformats.org/drawingml/2006/main">
            <a:ext uri="{FF2B5EF4-FFF2-40B4-BE49-F238E27FC236}">
              <a16:creationId xmlns:a16="http://schemas.microsoft.com/office/drawing/2014/main" id="{1D8F45A8-7E23-42F2-BF9D-F89A7B0474C2}"/>
            </a:ext>
          </a:extLst>
        </cdr:cNvPr>
        <cdr:cNvSpPr/>
      </cdr:nvSpPr>
      <cdr:spPr>
        <a:xfrm xmlns:a="http://schemas.openxmlformats.org/drawingml/2006/main">
          <a:off x="3620569" y="2464217"/>
          <a:ext cx="947076" cy="587601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/>
            <a:t>+</a:t>
          </a:r>
          <a:r>
            <a:rPr lang="uk-UA" b="1" dirty="0">
              <a:solidFill>
                <a:schemeClr val="tx1"/>
              </a:solidFill>
            </a:rPr>
            <a:t>+19,4%</a:t>
          </a:r>
          <a:endParaRPr lang="uk-UA" b="1" dirty="0"/>
        </a:p>
      </cdr:txBody>
    </cdr:sp>
  </cdr:relSizeAnchor>
  <cdr:relSizeAnchor xmlns:cdr="http://schemas.openxmlformats.org/drawingml/2006/chartDrawing">
    <cdr:from>
      <cdr:x>0.55513</cdr:x>
      <cdr:y>0.43137</cdr:y>
    </cdr:from>
    <cdr:to>
      <cdr:x>0.62934</cdr:x>
      <cdr:y>0.52134</cdr:y>
    </cdr:to>
    <cdr:sp macro="" textlink="">
      <cdr:nvSpPr>
        <cdr:cNvPr id="7" name="Стрілка: вправо 6">
          <a:extLst xmlns:a="http://schemas.openxmlformats.org/drawingml/2006/main">
            <a:ext uri="{FF2B5EF4-FFF2-40B4-BE49-F238E27FC236}">
              <a16:creationId xmlns:a16="http://schemas.microsoft.com/office/drawing/2014/main" id="{DB002501-FB12-402C-A9EC-1D9134977311}"/>
            </a:ext>
          </a:extLst>
        </cdr:cNvPr>
        <cdr:cNvSpPr/>
      </cdr:nvSpPr>
      <cdr:spPr>
        <a:xfrm xmlns:a="http://schemas.openxmlformats.org/drawingml/2006/main">
          <a:off x="6476059" y="2898184"/>
          <a:ext cx="865757" cy="604434"/>
        </a:xfrm>
        <a:prstGeom xmlns:a="http://schemas.openxmlformats.org/drawingml/2006/main" prst="rightArrow">
          <a:avLst>
            <a:gd name="adj1" fmla="val 50000"/>
            <a:gd name="adj2" fmla="val 45639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>
              <a:solidFill>
                <a:schemeClr val="tx1"/>
              </a:solidFill>
            </a:rPr>
            <a:t>+16,7%</a:t>
          </a:r>
        </a:p>
      </cdr:txBody>
    </cdr:sp>
  </cdr:relSizeAnchor>
  <cdr:relSizeAnchor xmlns:cdr="http://schemas.openxmlformats.org/drawingml/2006/chartDrawing">
    <cdr:from>
      <cdr:x>0.44202</cdr:x>
      <cdr:y>0.5098</cdr:y>
    </cdr:from>
    <cdr:to>
      <cdr:x>0.51341</cdr:x>
      <cdr:y>0.59329</cdr:y>
    </cdr:to>
    <cdr:sp macro="" textlink="">
      <cdr:nvSpPr>
        <cdr:cNvPr id="8" name="Стрілка: вправо 7">
          <a:extLst xmlns:a="http://schemas.openxmlformats.org/drawingml/2006/main">
            <a:ext uri="{FF2B5EF4-FFF2-40B4-BE49-F238E27FC236}">
              <a16:creationId xmlns:a16="http://schemas.microsoft.com/office/drawing/2014/main" id="{003F35B9-250C-46FA-B1F9-649814B4E81B}"/>
            </a:ext>
          </a:extLst>
        </cdr:cNvPr>
        <cdr:cNvSpPr/>
      </cdr:nvSpPr>
      <cdr:spPr>
        <a:xfrm xmlns:a="http://schemas.openxmlformats.org/drawingml/2006/main">
          <a:off x="5156557" y="3425125"/>
          <a:ext cx="832804" cy="560903"/>
        </a:xfrm>
        <a:prstGeom xmlns:a="http://schemas.openxmlformats.org/drawingml/2006/main" prst="rightArrow">
          <a:avLst>
            <a:gd name="adj1" fmla="val 50000"/>
            <a:gd name="adj2" fmla="val 50000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r"/>
          <a:r>
            <a:rPr lang="uk-UA" b="1" dirty="0">
              <a:solidFill>
                <a:schemeClr val="tx1"/>
              </a:solidFill>
            </a:rPr>
            <a:t>+77,9%</a:t>
          </a:r>
        </a:p>
      </cdr:txBody>
    </cdr:sp>
  </cdr:relSizeAnchor>
  <cdr:relSizeAnchor xmlns:cdr="http://schemas.openxmlformats.org/drawingml/2006/chartDrawing">
    <cdr:from>
      <cdr:x>0.78345</cdr:x>
      <cdr:y>0.53289</cdr:y>
    </cdr:from>
    <cdr:to>
      <cdr:x>0.8461</cdr:x>
      <cdr:y>0.60028</cdr:y>
    </cdr:to>
    <cdr:sp macro="" textlink="">
      <cdr:nvSpPr>
        <cdr:cNvPr id="9" name="Стрілка: вправо 8">
          <a:extLst xmlns:a="http://schemas.openxmlformats.org/drawingml/2006/main">
            <a:ext uri="{FF2B5EF4-FFF2-40B4-BE49-F238E27FC236}">
              <a16:creationId xmlns:a16="http://schemas.microsoft.com/office/drawing/2014/main" id="{DCDF43CF-7B28-4A6D-90F1-A414AF6A3AFC}"/>
            </a:ext>
          </a:extLst>
        </cdr:cNvPr>
        <cdr:cNvSpPr/>
      </cdr:nvSpPr>
      <cdr:spPr>
        <a:xfrm xmlns:a="http://schemas.openxmlformats.org/drawingml/2006/main">
          <a:off x="9139605" y="3580259"/>
          <a:ext cx="730843" cy="452761"/>
        </a:xfrm>
        <a:prstGeom xmlns:a="http://schemas.openxmlformats.org/drawingml/2006/main" prst="rightArrow">
          <a:avLst>
            <a:gd name="adj1" fmla="val 50000"/>
            <a:gd name="adj2" fmla="val 38889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b="1" dirty="0">
              <a:solidFill>
                <a:schemeClr val="tx1"/>
              </a:solidFill>
            </a:rPr>
            <a:t>+9,2%</a:t>
          </a:r>
        </a:p>
      </cdr:txBody>
    </cdr:sp>
  </cdr:relSizeAnchor>
  <cdr:relSizeAnchor xmlns:cdr="http://schemas.openxmlformats.org/drawingml/2006/chartDrawing">
    <cdr:from>
      <cdr:x>0.67104</cdr:x>
      <cdr:y>0.56055</cdr:y>
    </cdr:from>
    <cdr:to>
      <cdr:x>0.74489</cdr:x>
      <cdr:y>0.632</cdr:y>
    </cdr:to>
    <cdr:sp macro="" textlink="">
      <cdr:nvSpPr>
        <cdr:cNvPr id="2" name="Стрелка: вправо 1">
          <a:extLst xmlns:a="http://schemas.openxmlformats.org/drawingml/2006/main">
            <a:ext uri="{FF2B5EF4-FFF2-40B4-BE49-F238E27FC236}">
              <a16:creationId xmlns:a16="http://schemas.microsoft.com/office/drawing/2014/main" id="{25A62210-0542-42C6-BD46-8698C6DDE133}"/>
            </a:ext>
          </a:extLst>
        </cdr:cNvPr>
        <cdr:cNvSpPr/>
      </cdr:nvSpPr>
      <cdr:spPr>
        <a:xfrm xmlns:a="http://schemas.openxmlformats.org/drawingml/2006/main">
          <a:off x="7828247" y="3766064"/>
          <a:ext cx="861471" cy="480020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E344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-1,0%</a:t>
          </a:r>
        </a:p>
        <a:p xmlns:a="http://schemas.openxmlformats.org/drawingml/2006/main">
          <a:endParaRPr lang="ru-RU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0.91053</cdr:x>
      <cdr:y>0.62011</cdr:y>
    </cdr:from>
    <cdr:to>
      <cdr:x>0.978</cdr:x>
      <cdr:y>0.68485</cdr:y>
    </cdr:to>
    <cdr:sp macro="" textlink="">
      <cdr:nvSpPr>
        <cdr:cNvPr id="6" name="Стрелка: вправо 5">
          <a:extLst xmlns:a="http://schemas.openxmlformats.org/drawingml/2006/main">
            <a:ext uri="{FF2B5EF4-FFF2-40B4-BE49-F238E27FC236}">
              <a16:creationId xmlns:a16="http://schemas.microsoft.com/office/drawing/2014/main" id="{C26DE517-94DA-4029-9FE6-FCFF3A5D7B45}"/>
            </a:ext>
          </a:extLst>
        </cdr:cNvPr>
        <cdr:cNvSpPr/>
      </cdr:nvSpPr>
      <cdr:spPr>
        <a:xfrm xmlns:a="http://schemas.openxmlformats.org/drawingml/2006/main">
          <a:off x="10622100" y="4166185"/>
          <a:ext cx="787094" cy="435006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+8,5%</a:t>
          </a:r>
        </a:p>
        <a:p xmlns:a="http://schemas.openxmlformats.org/drawingml/2006/main">
          <a:endParaRPr lang="ru-RU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0.09262</cdr:x>
      <cdr:y>0.40736</cdr:y>
    </cdr:from>
    <cdr:to>
      <cdr:x>0.16569</cdr:x>
      <cdr:y>0.46154</cdr:y>
    </cdr:to>
    <cdr:sp macro="" textlink="">
      <cdr:nvSpPr>
        <cdr:cNvPr id="12" name="Стрелка: вправо 11">
          <a:extLst xmlns:a="http://schemas.openxmlformats.org/drawingml/2006/main">
            <a:ext uri="{FF2B5EF4-FFF2-40B4-BE49-F238E27FC236}">
              <a16:creationId xmlns:a16="http://schemas.microsoft.com/office/drawing/2014/main" id="{8C91FF85-2C7A-4A99-963D-96EB34C20F09}"/>
            </a:ext>
          </a:extLst>
        </cdr:cNvPr>
        <cdr:cNvSpPr/>
      </cdr:nvSpPr>
      <cdr:spPr>
        <a:xfrm xmlns:a="http://schemas.openxmlformats.org/drawingml/2006/main">
          <a:off x="1080490" y="2736879"/>
          <a:ext cx="852424" cy="363985"/>
        </a:xfrm>
        <a:prstGeom xmlns:a="http://schemas.openxmlformats.org/drawingml/2006/main" prst="rightArrow">
          <a:avLst/>
        </a:prstGeom>
        <a:scene3d xmlns:a="http://schemas.openxmlformats.org/drawingml/2006/main">
          <a:camera prst="orthographicFront"/>
          <a:lightRig rig="threePt" dir="t"/>
        </a:scene3d>
        <a:sp3d xmlns:a="http://schemas.openxmlformats.org/drawingml/2006/main" contourW="12700">
          <a:contourClr>
            <a:srgbClr val="040404"/>
          </a:contourClr>
        </a:sp3d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dirty="0"/>
            <a:t>+20,3%</a:t>
          </a:r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38F71-FEE1-405F-82A3-9D9CC72C7802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9E3EF-AD12-4223-8D7E-9C76575B72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594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9E3EF-AD12-4223-8D7E-9C76575B72AE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4825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9E3EF-AD12-4223-8D7E-9C76575B72AE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9341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9E3EF-AD12-4223-8D7E-9C76575B72AE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9494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9E3EF-AD12-4223-8D7E-9C76575B72AE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6647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9E3EF-AD12-4223-8D7E-9C76575B72AE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507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Зразок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8532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198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4662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195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984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264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7089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348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154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1638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/>
              <a:t>Клацніть піктограму, щоб додати зображення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373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CA08C-4829-489F-A8C4-98628B7D45A8}" type="datetimeFigureOut">
              <a:rPr lang="uk-UA" smtClean="0"/>
              <a:t>13.02.2026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FEEB1-361A-425C-A357-4353970A31A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371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/>
          <p:cNvSpPr/>
          <p:nvPr/>
        </p:nvSpPr>
        <p:spPr>
          <a:xfrm>
            <a:off x="1278384" y="3320248"/>
            <a:ext cx="1028922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altLang="uk-UA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M Bold" panose="00000803000000020002" pitchFamily="50" charset="0"/>
            </a:endParaRPr>
          </a:p>
          <a:p>
            <a:pPr algn="ctr"/>
            <a:endParaRPr lang="uk-UA" altLang="uk-UA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M Bold" panose="00000803000000020002" pitchFamily="50" charset="0"/>
            </a:endParaRPr>
          </a:p>
          <a:p>
            <a:pPr algn="ctr"/>
            <a:r>
              <a:rPr lang="uk-UA" altLang="uk-UA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Фінансовий план на 2026 рік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3062"/>
            <a:ext cx="3599695" cy="444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4" y="6413062"/>
            <a:ext cx="3599695" cy="4449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89" y="6413062"/>
            <a:ext cx="3599695" cy="444938"/>
          </a:xfrm>
          <a:prstGeom prst="rect">
            <a:avLst/>
          </a:prstGeom>
        </p:spPr>
      </p:pic>
      <p:pic>
        <p:nvPicPr>
          <p:cNvPr id="9" name="Місце для вмісту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t="-3348" r="62212" b="8672"/>
          <a:stretch/>
        </p:blipFill>
        <p:spPr>
          <a:xfrm>
            <a:off x="10774868" y="6413062"/>
            <a:ext cx="1417597" cy="421073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5074417" y="481542"/>
            <a:ext cx="69389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uk-UA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            </a:t>
            </a:r>
            <a:r>
              <a:rPr lang="uk-UA" alt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Дочірнє підприємство «Екосервіс» комунального підприємства Тростянецької міської ради «</a:t>
            </a:r>
            <a:r>
              <a:rPr lang="uk-UA" altLang="uk-UA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Тростянецькомунсервіс</a:t>
            </a:r>
            <a:r>
              <a:rPr lang="uk-UA" alt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»</a:t>
            </a:r>
          </a:p>
          <a:p>
            <a:pPr algn="ctr"/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M Bold" panose="00000803000000020002" pitchFamily="50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634" y="629057"/>
            <a:ext cx="3240015" cy="838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7BFFCB-7DE4-4596-A1C7-B68ED008C7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88210" y="4246154"/>
            <a:ext cx="60959" cy="457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C9705B-98A9-4869-B96A-84EB8891BA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2" r="2399" b="33229"/>
          <a:stretch/>
        </p:blipFill>
        <p:spPr>
          <a:xfrm>
            <a:off x="178636" y="481541"/>
            <a:ext cx="4895782" cy="346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578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3062"/>
            <a:ext cx="3599695" cy="44493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4" y="6413062"/>
            <a:ext cx="3599695" cy="44493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89" y="6413062"/>
            <a:ext cx="3599695" cy="44493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t="-3348" r="62212" b="8672"/>
          <a:stretch/>
        </p:blipFill>
        <p:spPr>
          <a:xfrm>
            <a:off x="10774868" y="6424906"/>
            <a:ext cx="1417132" cy="421250"/>
          </a:xfrm>
          <a:prstGeom prst="rect">
            <a:avLst/>
          </a:prstGeom>
        </p:spPr>
      </p:pic>
      <p:sp>
        <p:nvSpPr>
          <p:cNvPr id="2" name="Прямокутник 1"/>
          <p:cNvSpPr/>
          <p:nvPr/>
        </p:nvSpPr>
        <p:spPr>
          <a:xfrm>
            <a:off x="337016" y="445118"/>
            <a:ext cx="6525360" cy="964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000" dirty="0">
              <a:effectLst/>
              <a:latin typeface="XM" panose="00000503030000020002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uk-UA" sz="2800" dirty="0">
              <a:effectLst/>
              <a:latin typeface="XM" panose="00000503030000020002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1021" y="4119240"/>
            <a:ext cx="2236790" cy="18376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0A3F33-B746-4593-818C-564EDD25BA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40" y="633046"/>
            <a:ext cx="5472902" cy="42705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E295B97-E22C-43C3-B61F-DA40EC28C1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568" y="2031653"/>
            <a:ext cx="5131293" cy="384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11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3062"/>
            <a:ext cx="3599695" cy="4449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4" y="6413062"/>
            <a:ext cx="3599695" cy="4449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89" y="6413062"/>
            <a:ext cx="3599695" cy="444938"/>
          </a:xfrm>
          <a:prstGeom prst="rect">
            <a:avLst/>
          </a:prstGeom>
        </p:spPr>
      </p:pic>
      <p:pic>
        <p:nvPicPr>
          <p:cNvPr id="22" name="Місце для вмісту 21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t="-3348" r="62212" b="8672"/>
          <a:stretch/>
        </p:blipFill>
        <p:spPr>
          <a:xfrm>
            <a:off x="10774868" y="6413062"/>
            <a:ext cx="1417597" cy="421073"/>
          </a:xfrm>
          <a:prstGeom prst="rect">
            <a:avLst/>
          </a:prstGeom>
        </p:spPr>
      </p:pic>
      <p:sp>
        <p:nvSpPr>
          <p:cNvPr id="43" name="AutoShape 2" descr="Картинки по запросу &quot;гроші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71021" y="284085"/>
            <a:ext cx="11833934" cy="1234204"/>
          </a:xfrm>
        </p:spPr>
        <p:txBody>
          <a:bodyPr>
            <a:normAutofit/>
          </a:bodyPr>
          <a:lstStyle/>
          <a:p>
            <a:pPr algn="ctr"/>
            <a: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  <a:ea typeface="+mn-ea"/>
                <a:cs typeface="+mn-cs"/>
              </a:rPr>
              <a:t>Плановий дохід на 2026 рік – 2</a:t>
            </a:r>
            <a:r>
              <a:rPr lang="en-US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  <a:ea typeface="+mn-ea"/>
                <a:cs typeface="+mn-cs"/>
              </a:rPr>
              <a:t>9</a:t>
            </a:r>
            <a: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  <a:ea typeface="+mn-ea"/>
                <a:cs typeface="+mn-cs"/>
              </a:rPr>
              <a:t>319,4 тис. грн.</a:t>
            </a:r>
            <a:b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  <a:ea typeface="+mn-ea"/>
                <a:cs typeface="+mn-cs"/>
              </a:rPr>
            </a:br>
            <a:endParaRPr lang="uk-UA" sz="3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M Bold" panose="00000803000000020002" pitchFamily="50" charset="0"/>
              <a:ea typeface="+mn-ea"/>
              <a:cs typeface="+mn-cs"/>
            </a:endParaRPr>
          </a:p>
        </p:txBody>
      </p:sp>
      <p:graphicFrame>
        <p:nvGraphicFramePr>
          <p:cNvPr id="6" name="Діаграма 5"/>
          <p:cNvGraphicFramePr/>
          <p:nvPr>
            <p:extLst>
              <p:ext uri="{D42A27DB-BD31-4B8C-83A1-F6EECF244321}">
                <p14:modId xmlns:p14="http://schemas.microsoft.com/office/powerpoint/2010/main" val="1192194765"/>
              </p:ext>
            </p:extLst>
          </p:nvPr>
        </p:nvGraphicFramePr>
        <p:xfrm>
          <a:off x="4953838" y="1287262"/>
          <a:ext cx="6951118" cy="4791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кутник 6"/>
          <p:cNvSpPr/>
          <p:nvPr/>
        </p:nvSpPr>
        <p:spPr>
          <a:xfrm>
            <a:off x="287044" y="1399452"/>
            <a:ext cx="444533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Дохід від збирання, перевезення та видалення побутових відходів – 9798,5 тис. 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Дохід від абонентського обслуговування –  516,3 тис. 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ru-RU" b="1" dirty="0">
                <a:latin typeface="XM" panose="00000503030000020002" pitchFamily="50" charset="0"/>
                <a:ea typeface="Calibri" panose="020F0502020204030204" pitchFamily="34" charset="0"/>
              </a:rPr>
              <a:t> Дохід від надання послуг </a:t>
            </a:r>
            <a:r>
              <a:rPr lang="ru-RU" b="1" dirty="0" err="1">
                <a:latin typeface="XM" panose="00000503030000020002" pitchFamily="50" charset="0"/>
                <a:ea typeface="Calibri" panose="020F0502020204030204" pitchFamily="34" charset="0"/>
              </a:rPr>
              <a:t>стороннім</a:t>
            </a:r>
            <a:r>
              <a:rPr lang="ru-RU" b="1" dirty="0">
                <a:latin typeface="XM" panose="00000503030000020002" pitchFamily="50" charset="0"/>
                <a:ea typeface="Calibri" panose="020F0502020204030204" pitchFamily="34" charset="0"/>
              </a:rPr>
              <a:t>     </a:t>
            </a:r>
          </a:p>
          <a:p>
            <a:pPr algn="just">
              <a:buClr>
                <a:schemeClr val="tx2"/>
              </a:buClr>
            </a:pPr>
            <a:r>
              <a:rPr lang="ru-RU" b="1" dirty="0">
                <a:latin typeface="XM" panose="00000503030000020002" pitchFamily="50" charset="0"/>
                <a:ea typeface="Calibri" panose="020F0502020204030204" pitchFamily="34" charset="0"/>
              </a:rPr>
              <a:t>       </a:t>
            </a:r>
            <a:r>
              <a:rPr lang="ru-RU" b="1" dirty="0" err="1">
                <a:latin typeface="XM" panose="00000503030000020002" pitchFamily="50" charset="0"/>
                <a:ea typeface="Calibri" panose="020F0502020204030204" pitchFamily="34" charset="0"/>
              </a:rPr>
              <a:t>організаціям</a:t>
            </a:r>
            <a:r>
              <a:rPr lang="ru-RU" b="1" dirty="0">
                <a:latin typeface="XM" panose="00000503030000020002" pitchFamily="50" charset="0"/>
                <a:ea typeface="Calibri" panose="020F0502020204030204" pitchFamily="34" charset="0"/>
              </a:rPr>
              <a:t> –  501,7 тис. грн.;</a:t>
            </a:r>
            <a:endParaRPr lang="uk-UA" b="1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Дохід від реалізації вторинної сировини – 100,0 тис. 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uk-UA" b="1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 Фінансова підтримка - 1</a:t>
            </a:r>
            <a:r>
              <a:rPr lang="en-US" b="1" dirty="0">
                <a:latin typeface="XM" panose="00000503030000020002" pitchFamily="50" charset="0"/>
                <a:ea typeface="Calibri" panose="020F0502020204030204" pitchFamily="34" charset="0"/>
              </a:rPr>
              <a:t>6429,9</a:t>
            </a: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 тис. 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 Інші доходи (дохід     від    безоплатно     одержаних активів) – 197</a:t>
            </a:r>
            <a:r>
              <a:rPr lang="en-US" b="1" dirty="0">
                <a:latin typeface="XM" panose="00000503030000020002" pitchFamily="50" charset="0"/>
                <a:ea typeface="Calibri" panose="020F0502020204030204" pitchFamily="34" charset="0"/>
              </a:rPr>
              <a:t>3</a:t>
            </a: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,0  тис. грн.</a:t>
            </a:r>
          </a:p>
          <a:p>
            <a:pPr algn="just">
              <a:buClr>
                <a:schemeClr val="tx2"/>
              </a:buClr>
            </a:pPr>
            <a:r>
              <a:rPr lang="uk-UA" b="1" dirty="0">
                <a:latin typeface="XM" panose="00000503030000020002" pitchFamily="50" charset="0"/>
                <a:ea typeface="Calibri" panose="020F0502020204030204" pitchFamily="34" charset="0"/>
              </a:rPr>
              <a:t>    </a:t>
            </a:r>
            <a:endParaRPr lang="uk-UA" dirty="0">
              <a:solidFill>
                <a:schemeClr val="accent1"/>
              </a:solidFill>
              <a:latin typeface="XM" panose="0000050303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333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16BBF9C-23CB-4EE7-872F-E90C8515A6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1705764"/>
              </p:ext>
            </p:extLst>
          </p:nvPr>
        </p:nvGraphicFramePr>
        <p:xfrm>
          <a:off x="201038" y="353402"/>
          <a:ext cx="11789924" cy="6352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733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3062"/>
            <a:ext cx="3599695" cy="4449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4" y="6413062"/>
            <a:ext cx="3599695" cy="4449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89" y="6413062"/>
            <a:ext cx="3599695" cy="444938"/>
          </a:xfrm>
          <a:prstGeom prst="rect">
            <a:avLst/>
          </a:prstGeom>
        </p:spPr>
      </p:pic>
      <p:pic>
        <p:nvPicPr>
          <p:cNvPr id="22" name="Місце для вмісту 21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t="-3348" r="62212" b="8672"/>
          <a:stretch/>
        </p:blipFill>
        <p:spPr>
          <a:xfrm>
            <a:off x="10774868" y="6413062"/>
            <a:ext cx="1417597" cy="421073"/>
          </a:xfrm>
          <a:prstGeom prst="rect">
            <a:avLst/>
          </a:prstGeom>
        </p:spPr>
      </p:pic>
      <p:sp>
        <p:nvSpPr>
          <p:cNvPr id="43" name="AutoShape 2" descr="Картинки по запросу &quot;гроші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31921" y="194477"/>
            <a:ext cx="10573304" cy="823975"/>
          </a:xfrm>
        </p:spPr>
        <p:txBody>
          <a:bodyPr>
            <a:noAutofit/>
          </a:bodyPr>
          <a:lstStyle/>
          <a:p>
            <a:pPr algn="ctr"/>
            <a: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Планові витрати на 2026 рік – 2</a:t>
            </a:r>
            <a:r>
              <a:rPr lang="en-US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74</a:t>
            </a:r>
            <a: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00,7 тис. грн.</a:t>
            </a:r>
          </a:p>
        </p:txBody>
      </p:sp>
      <p:graphicFrame>
        <p:nvGraphicFramePr>
          <p:cNvPr id="17" name="Діаграма 16"/>
          <p:cNvGraphicFramePr/>
          <p:nvPr>
            <p:extLst>
              <p:ext uri="{D42A27DB-BD31-4B8C-83A1-F6EECF244321}">
                <p14:modId xmlns:p14="http://schemas.microsoft.com/office/powerpoint/2010/main" val="1344480443"/>
              </p:ext>
            </p:extLst>
          </p:nvPr>
        </p:nvGraphicFramePr>
        <p:xfrm>
          <a:off x="5097294" y="1100831"/>
          <a:ext cx="6856166" cy="5286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Прямокутник 22"/>
          <p:cNvSpPr/>
          <p:nvPr/>
        </p:nvSpPr>
        <p:spPr>
          <a:xfrm>
            <a:off x="238540" y="1686756"/>
            <a:ext cx="44755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Пально-мастильні матеріали – </a:t>
            </a:r>
            <a:r>
              <a:rPr lang="en-US" sz="1500" b="1" dirty="0">
                <a:latin typeface="XM" panose="00000503030000020002" pitchFamily="50" charset="0"/>
                <a:ea typeface="Calibri" panose="020F0502020204030204" pitchFamily="34" charset="0"/>
              </a:rPr>
              <a:t>3201,7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 тис. грн.;</a:t>
            </a:r>
          </a:p>
          <a:p>
            <a:pPr algn="just">
              <a:buClr>
                <a:schemeClr val="tx2"/>
              </a:buClr>
            </a:pPr>
            <a:endParaRPr lang="uk-UA" sz="1500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Запасні частини та матеріали – </a:t>
            </a:r>
            <a:r>
              <a:rPr lang="en-US" sz="1500" b="1" dirty="0">
                <a:latin typeface="XM" panose="00000503030000020002" pitchFamily="50" charset="0"/>
                <a:ea typeface="Calibri" panose="020F0502020204030204" pitchFamily="34" charset="0"/>
              </a:rPr>
              <a:t>2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795,7 тис. 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uk-UA" sz="1500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Оплата праці з нарахуванням – </a:t>
            </a:r>
            <a:r>
              <a:rPr lang="en-US" sz="1500" b="1" dirty="0">
                <a:latin typeface="XM" panose="00000503030000020002" pitchFamily="50" charset="0"/>
                <a:ea typeface="Calibri" panose="020F0502020204030204" pitchFamily="34" charset="0"/>
              </a:rPr>
              <a:t>3877,8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 </a:t>
            </a:r>
            <a:r>
              <a:rPr lang="uk-UA" sz="1500" b="1" dirty="0" err="1">
                <a:latin typeface="XM" panose="00000503030000020002" pitchFamily="50" charset="0"/>
                <a:ea typeface="Calibri" panose="020F0502020204030204" pitchFamily="34" charset="0"/>
              </a:rPr>
              <a:t>тис.грн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uk-UA" sz="1500" b="1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Послуги сторонніх організацій (чищення снігу, розвезення щебня, ремонт ОЗ) – 9932,0 тис.грн.;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Амортизація основних засобів – 2971,1 </a:t>
            </a:r>
            <a:r>
              <a:rPr lang="uk-UA" sz="1500" b="1" dirty="0" err="1">
                <a:latin typeface="XM" panose="00000503030000020002" pitchFamily="50" charset="0"/>
                <a:ea typeface="Calibri" panose="020F0502020204030204" pitchFamily="34" charset="0"/>
              </a:rPr>
              <a:t>тис.грн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uk-UA" sz="1500" b="1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Інші витрати (</a:t>
            </a:r>
            <a:r>
              <a:rPr lang="uk-UA" sz="1500" b="1" dirty="0" err="1">
                <a:latin typeface="XM" panose="00000503030000020002" pitchFamily="50" charset="0"/>
                <a:ea typeface="Calibri" panose="020F0502020204030204" pitchFamily="34" charset="0"/>
              </a:rPr>
              <a:t>екоподаток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, комісійні банку) – 1721,4 </a:t>
            </a:r>
            <a:r>
              <a:rPr lang="uk-UA" sz="1500" b="1" dirty="0" err="1">
                <a:latin typeface="XM" panose="00000503030000020002" pitchFamily="50" charset="0"/>
                <a:ea typeface="Calibri" panose="020F0502020204030204" pitchFamily="34" charset="0"/>
              </a:rPr>
              <a:t>тис.грн</a:t>
            </a: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uk-UA" sz="1500" b="1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Адміністративні витрати – 2234,0 тис.грн.;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Витрати на збут (контролери) – 523,2 тис. грн.</a:t>
            </a:r>
          </a:p>
          <a:p>
            <a:pPr marL="285750" indent="-28575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uk-UA" sz="1500" b="1" dirty="0">
                <a:latin typeface="XM" panose="00000503030000020002" pitchFamily="50" charset="0"/>
                <a:ea typeface="Calibri" panose="020F0502020204030204" pitchFamily="34" charset="0"/>
              </a:rPr>
              <a:t>Податок на прибуток за минулий рік-143,8 тис. грн.</a:t>
            </a:r>
            <a:endParaRPr lang="uk-UA" sz="1500" dirty="0">
              <a:latin typeface="XM" panose="00000503030000020002" pitchFamily="50" charset="0"/>
              <a:ea typeface="Calibri" panose="020F0502020204030204" pitchFamily="34" charset="0"/>
            </a:endParaRPr>
          </a:p>
          <a:p>
            <a:endParaRPr lang="uk-UA" dirty="0">
              <a:solidFill>
                <a:schemeClr val="accent1"/>
              </a:solidFill>
              <a:latin typeface="XM" panose="0000050303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71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16BBF9C-23CB-4EE7-872F-E90C8515A6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8848609"/>
              </p:ext>
            </p:extLst>
          </p:nvPr>
        </p:nvGraphicFramePr>
        <p:xfrm>
          <a:off x="267851" y="139485"/>
          <a:ext cx="11665843" cy="6718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5582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3062"/>
            <a:ext cx="3599695" cy="4449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4" y="6413062"/>
            <a:ext cx="3599695" cy="4449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389" y="6413062"/>
            <a:ext cx="3599695" cy="444938"/>
          </a:xfrm>
          <a:prstGeom prst="rect">
            <a:avLst/>
          </a:prstGeom>
        </p:spPr>
      </p:pic>
      <p:pic>
        <p:nvPicPr>
          <p:cNvPr id="22" name="Місце для вмісту 21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t="-3348" r="62212" b="8672"/>
          <a:stretch/>
        </p:blipFill>
        <p:spPr>
          <a:xfrm>
            <a:off x="10774868" y="6413062"/>
            <a:ext cx="1417597" cy="421073"/>
          </a:xfrm>
          <a:prstGeom prst="rect">
            <a:avLst/>
          </a:prstGeom>
        </p:spPr>
      </p:pic>
      <p:sp>
        <p:nvSpPr>
          <p:cNvPr id="43" name="AutoShape 2" descr="Картинки по запросу &quot;гроші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83580" y="404283"/>
            <a:ext cx="11078843" cy="735635"/>
          </a:xfrm>
        </p:spPr>
        <p:txBody>
          <a:bodyPr>
            <a:noAutofit/>
          </a:bodyPr>
          <a:lstStyle/>
          <a:p>
            <a:pPr algn="ctr"/>
            <a:r>
              <a:rPr lang="uk-UA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XM Bold" panose="00000803000000020002" pitchFamily="50" charset="0"/>
              </a:rPr>
              <a:t>В 2026 році пріоритетними завданнями є :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541226822"/>
              </p:ext>
            </p:extLst>
          </p:nvPr>
        </p:nvGraphicFramePr>
        <p:xfrm>
          <a:off x="429577" y="993913"/>
          <a:ext cx="11523884" cy="5197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07729425"/>
      </p:ext>
    </p:extLst>
  </p:cSld>
  <p:clrMapOvr>
    <a:masterClrMapping/>
  </p:clrMapOvr>
</p:sld>
</file>

<file path=ppt/theme/theme1.xml><?xml version="1.0" encoding="utf-8"?>
<a:theme xmlns:a="http://schemas.openxmlformats.org/drawingml/2006/main" name="агенція">
  <a:themeElements>
    <a:clrScheme name="кольори агенція 1">
      <a:dk1>
        <a:srgbClr val="002060"/>
      </a:dk1>
      <a:lt1>
        <a:sysClr val="window" lastClr="FFFFFF"/>
      </a:lt1>
      <a:dk2>
        <a:srgbClr val="1C9BA8"/>
      </a:dk2>
      <a:lt2>
        <a:srgbClr val="E7E6E6"/>
      </a:lt2>
      <a:accent1>
        <a:srgbClr val="CB2D3E"/>
      </a:accent1>
      <a:accent2>
        <a:srgbClr val="1C9BA8"/>
      </a:accent2>
      <a:accent3>
        <a:srgbClr val="A5A5A5"/>
      </a:accent3>
      <a:accent4>
        <a:srgbClr val="002060"/>
      </a:accent4>
      <a:accent5>
        <a:srgbClr val="FFFFFF"/>
      </a:accent5>
      <a:accent6>
        <a:srgbClr val="3DD0DF"/>
      </a:accent6>
      <a:hlink>
        <a:srgbClr val="CB2D3E"/>
      </a:hlink>
      <a:folHlink>
        <a:srgbClr val="E99FA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агенція" id="{56EA9E5A-D577-4B13-9AA9-311F9BD35AC0}" vid="{D4703EC5-0EEB-4BD6-B476-C24D74FD7CC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7571</TotalTime>
  <Words>379</Words>
  <Application>Microsoft Office PowerPoint</Application>
  <PresentationFormat>Широкоэкранный</PresentationFormat>
  <Paragraphs>66</Paragraphs>
  <Slides>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XM</vt:lpstr>
      <vt:lpstr>XM Bold</vt:lpstr>
      <vt:lpstr>агенція</vt:lpstr>
      <vt:lpstr>Презентация PowerPoint</vt:lpstr>
      <vt:lpstr>Презентация PowerPoint</vt:lpstr>
      <vt:lpstr>Плановий дохід на 2026 рік – 29319,4 тис. грн. </vt:lpstr>
      <vt:lpstr>Презентация PowerPoint</vt:lpstr>
      <vt:lpstr>Планові витрати на 2026 рік – 27400,7 тис. грн.</vt:lpstr>
      <vt:lpstr>Презентация PowerPoint</vt:lpstr>
      <vt:lpstr>В 2026 році пріоритетними завданнями є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Герасимчук Леся Олександрівна</dc:creator>
  <cp:lastModifiedBy>user-tmr</cp:lastModifiedBy>
  <cp:revision>587</cp:revision>
  <cp:lastPrinted>2026-02-13T07:01:14Z</cp:lastPrinted>
  <dcterms:created xsi:type="dcterms:W3CDTF">2018-10-02T11:40:30Z</dcterms:created>
  <dcterms:modified xsi:type="dcterms:W3CDTF">2026-02-13T07:03:25Z</dcterms:modified>
</cp:coreProperties>
</file>